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5"/>
  </p:notesMasterIdLst>
  <p:sldIdLst>
    <p:sldId id="256" r:id="rId2"/>
    <p:sldId id="269"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DC8742"/>
    <a:srgbClr val="FFFFFF"/>
    <a:srgbClr val="030F2F"/>
    <a:srgbClr val="E68C48"/>
    <a:srgbClr val="990033"/>
    <a:srgbClr val="CC00FF"/>
    <a:srgbClr val="FF9966"/>
    <a:srgbClr val="00FF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35D7FD2-55B7-4E7A-9F42-D56D4F15E33B}" type="datetimeFigureOut">
              <a:rPr lang="ar-IQ" smtClean="0"/>
              <a:t>08/04/1439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14E22E-B3B8-4F07-BB75-AFB9078FB910}" type="slidenum">
              <a:rPr lang="ar-IQ" smtClean="0"/>
              <a:t>‹#›</a:t>
            </a:fld>
            <a:endParaRPr lang="ar-IQ"/>
          </a:p>
        </p:txBody>
      </p:sp>
    </p:spTree>
    <p:extLst>
      <p:ext uri="{BB962C8B-B14F-4D97-AF65-F5344CB8AC3E}">
        <p14:creationId xmlns:p14="http://schemas.microsoft.com/office/powerpoint/2010/main" val="30438349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A86C67F-A63A-42B7-BA13-86202F060A61}" type="datetimeFigureOut">
              <a:rPr lang="ar-IQ" smtClean="0"/>
              <a:t>08/04/1439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97DBA8-8C3A-4E1E-BCE8-61F02E49A946}"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A86C67F-A63A-42B7-BA13-86202F060A61}" type="datetimeFigureOut">
              <a:rPr lang="ar-IQ" smtClean="0"/>
              <a:t>08/04/1439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A86C67F-A63A-42B7-BA13-86202F060A61}" type="datetimeFigureOut">
              <a:rPr lang="ar-IQ" smtClean="0"/>
              <a:t>08/04/1439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A86C67F-A63A-42B7-BA13-86202F060A61}" type="datetimeFigureOut">
              <a:rPr lang="ar-IQ" smtClean="0"/>
              <a:t>08/04/1439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A86C67F-A63A-42B7-BA13-86202F060A61}" type="datetimeFigureOut">
              <a:rPr lang="ar-IQ" smtClean="0"/>
              <a:t>08/04/1439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97DBA8-8C3A-4E1E-BCE8-61F02E49A946}"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A86C67F-A63A-42B7-BA13-86202F060A61}" type="datetimeFigureOut">
              <a:rPr lang="ar-IQ" smtClean="0"/>
              <a:t>08/04/1439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A86C67F-A63A-42B7-BA13-86202F060A61}" type="datetimeFigureOut">
              <a:rPr lang="ar-IQ" smtClean="0"/>
              <a:t>08/04/1439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997DBA8-8C3A-4E1E-BCE8-61F02E49A946}"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A86C67F-A63A-42B7-BA13-86202F060A61}" type="datetimeFigureOut">
              <a:rPr lang="ar-IQ" smtClean="0"/>
              <a:t>08/04/1439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6C67F-A63A-42B7-BA13-86202F060A61}" type="datetimeFigureOut">
              <a:rPr lang="ar-IQ" smtClean="0"/>
              <a:t>08/04/1439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A86C67F-A63A-42B7-BA13-86202F060A61}" type="datetimeFigureOut">
              <a:rPr lang="ar-IQ" smtClean="0"/>
              <a:t>08/04/1439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97DBA8-8C3A-4E1E-BCE8-61F02E49A946}"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A86C67F-A63A-42B7-BA13-86202F060A61}" type="datetimeFigureOut">
              <a:rPr lang="ar-IQ" smtClean="0"/>
              <a:t>08/04/1439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97DBA8-8C3A-4E1E-BCE8-61F02E49A94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A86C67F-A63A-42B7-BA13-86202F060A61}" type="datetimeFigureOut">
              <a:rPr lang="ar-IQ" smtClean="0"/>
              <a:t>08/04/1439</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997DBA8-8C3A-4E1E-BCE8-61F02E49A94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61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224135"/>
          </a:xfrm>
          <a:gradFill>
            <a:gsLst>
              <a:gs pos="0">
                <a:srgbClr val="DC8742"/>
              </a:gs>
              <a:gs pos="61000">
                <a:schemeClr val="accent1">
                  <a:tint val="44500"/>
                  <a:satMod val="160000"/>
                </a:schemeClr>
              </a:gs>
              <a:gs pos="100000">
                <a:schemeClr val="accent1">
                  <a:tint val="23500"/>
                  <a:satMod val="160000"/>
                </a:schemeClr>
              </a:gs>
            </a:gsLst>
            <a:lin ang="5400000" scaled="0"/>
          </a:gradFill>
        </p:spPr>
        <p:txBody>
          <a:bodyPr/>
          <a:lstStyle/>
          <a:p>
            <a:pPr algn="ctr"/>
            <a:r>
              <a:rPr lang="ar-IQ" b="1" dirty="0">
                <a:solidFill>
                  <a:srgbClr val="FF3399"/>
                </a:solidFill>
              </a:rPr>
              <a:t>العلاج السلوكي باللعب</a:t>
            </a:r>
            <a:endParaRPr lang="ar-IQ" dirty="0">
              <a:solidFill>
                <a:srgbClr val="FF3399"/>
              </a:solidFill>
            </a:endParaRPr>
          </a:p>
        </p:txBody>
      </p:sp>
      <p:sp>
        <p:nvSpPr>
          <p:cNvPr id="3" name="عنوان فرعي 2"/>
          <p:cNvSpPr>
            <a:spLocks noGrp="1"/>
          </p:cNvSpPr>
          <p:nvPr>
            <p:ph type="subTitle" idx="1"/>
          </p:nvPr>
        </p:nvSpPr>
        <p:spPr>
          <a:xfrm>
            <a:off x="107504" y="1916832"/>
            <a:ext cx="8856984" cy="4824536"/>
          </a:xfrm>
          <a:gradFill>
            <a:gsLst>
              <a:gs pos="0">
                <a:srgbClr val="FFF200"/>
              </a:gs>
              <a:gs pos="45000">
                <a:srgbClr val="FF7A00"/>
              </a:gs>
              <a:gs pos="70000">
                <a:srgbClr val="FF0300"/>
              </a:gs>
              <a:gs pos="100000">
                <a:srgbClr val="4D0808"/>
              </a:gs>
            </a:gsLst>
            <a:lin ang="5400000" scaled="0"/>
          </a:gradFill>
          <a:ln>
            <a:solidFill>
              <a:schemeClr val="bg2">
                <a:lumMod val="75000"/>
              </a:schemeClr>
            </a:solid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ar-IQ" sz="4000" b="1" dirty="0" smtClean="0">
                <a:solidFill>
                  <a:schemeClr val="bg1"/>
                </a:solidFill>
              </a:rPr>
              <a:t>مدرس المادة</a:t>
            </a:r>
          </a:p>
          <a:p>
            <a:pPr algn="ctr"/>
            <a:r>
              <a:rPr lang="ar-IQ" sz="4000" b="1" dirty="0" smtClean="0">
                <a:solidFill>
                  <a:schemeClr val="bg1"/>
                </a:solidFill>
              </a:rPr>
              <a:t>الدكتورة سناء عبد الزهرة</a:t>
            </a:r>
          </a:p>
          <a:p>
            <a:pPr algn="ctr"/>
            <a:r>
              <a:rPr lang="ar-IQ" sz="4000" b="1" dirty="0" smtClean="0">
                <a:solidFill>
                  <a:schemeClr val="bg1"/>
                </a:solidFill>
              </a:rPr>
              <a:t>اعداد الطالبة </a:t>
            </a:r>
          </a:p>
          <a:p>
            <a:pPr algn="ctr"/>
            <a:r>
              <a:rPr lang="ar-IQ" sz="4000" b="1" dirty="0" smtClean="0">
                <a:solidFill>
                  <a:schemeClr val="bg1"/>
                </a:solidFill>
              </a:rPr>
              <a:t>نجوم عاشور جاسم</a:t>
            </a:r>
          </a:p>
          <a:p>
            <a:pPr algn="ctr"/>
            <a:r>
              <a:rPr lang="ar-IQ" sz="4000" b="1" dirty="0" smtClean="0">
                <a:solidFill>
                  <a:schemeClr val="bg1"/>
                </a:solidFill>
              </a:rPr>
              <a:t>الدراسات العليا/ الدكتوراه</a:t>
            </a:r>
          </a:p>
          <a:p>
            <a:pPr algn="ctr"/>
            <a:r>
              <a:rPr lang="ar-IQ" sz="4000" b="1" dirty="0" smtClean="0">
                <a:solidFill>
                  <a:schemeClr val="bg1"/>
                </a:solidFill>
              </a:rPr>
              <a:t> العام الدراسي 2017- 2018</a:t>
            </a:r>
            <a:endParaRPr lang="ar-IQ" sz="4000" b="1" dirty="0">
              <a:solidFill>
                <a:schemeClr val="bg1"/>
              </a:solidFill>
            </a:endParaRPr>
          </a:p>
        </p:txBody>
      </p:sp>
    </p:spTree>
    <p:extLst>
      <p:ext uri="{BB962C8B-B14F-4D97-AF65-F5344CB8AC3E}">
        <p14:creationId xmlns:p14="http://schemas.microsoft.com/office/powerpoint/2010/main" val="3123899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وسيلة شرح بيضاوية 5"/>
          <p:cNvSpPr/>
          <p:nvPr/>
        </p:nvSpPr>
        <p:spPr>
          <a:xfrm>
            <a:off x="5004047" y="476672"/>
            <a:ext cx="3600401" cy="1152128"/>
          </a:xfrm>
          <a:prstGeom prst="wedgeEllipseCallout">
            <a:avLst>
              <a:gd name="adj1" fmla="val 11417"/>
              <a:gd name="adj2" fmla="val 125489"/>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اولاً:</a:t>
            </a:r>
            <a:r>
              <a:rPr lang="en-US" sz="2800" b="1" dirty="0" smtClean="0"/>
              <a:t> </a:t>
            </a:r>
            <a:r>
              <a:rPr lang="ar-IQ" sz="2800" b="1" dirty="0"/>
              <a:t>لعبه لإحماء:</a:t>
            </a:r>
          </a:p>
        </p:txBody>
      </p:sp>
      <p:sp>
        <p:nvSpPr>
          <p:cNvPr id="7" name="مخطط انسيابي: شريط مثقب 6"/>
          <p:cNvSpPr/>
          <p:nvPr/>
        </p:nvSpPr>
        <p:spPr>
          <a:xfrm>
            <a:off x="251520" y="2492896"/>
            <a:ext cx="8496944" cy="3888432"/>
          </a:xfrm>
          <a:prstGeom prst="flowChartPunchedTape">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200" dirty="0" smtClean="0"/>
              <a:t>وتتضمن نشاط </a:t>
            </a:r>
            <a:r>
              <a:rPr lang="ar-IQ" sz="3200" dirty="0"/>
              <a:t>الاحماء وهي نشاطات تهيئه الاطفال للدخول الى جو اللعبة بطريقه تدريجيه </a:t>
            </a:r>
            <a:r>
              <a:rPr lang="ar-IQ" sz="3200" dirty="0" smtClean="0"/>
              <a:t>كما انه هو </a:t>
            </a:r>
            <a:r>
              <a:rPr lang="ar-IQ" sz="3200" dirty="0"/>
              <a:t>نشاط يستثير الحماس والهمه لدى الاطفال لتقبل وممارسة النشاط القادم و يستمر من 10-  15 دقيقه.</a:t>
            </a:r>
          </a:p>
        </p:txBody>
      </p:sp>
    </p:spTree>
    <p:extLst>
      <p:ext uri="{BB962C8B-B14F-4D97-AF65-F5344CB8AC3E}">
        <p14:creationId xmlns:p14="http://schemas.microsoft.com/office/powerpoint/2010/main" val="3718938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solidFill>
            <a:srgbClr val="9999FF"/>
          </a:solidFill>
        </p:spPr>
        <p:txBody>
          <a:bodyPr/>
          <a:lstStyle/>
          <a:p>
            <a:endParaRPr lang="ar-IQ" b="1" dirty="0" smtClean="0"/>
          </a:p>
          <a:p>
            <a:pPr marL="0" indent="0">
              <a:buNone/>
            </a:pPr>
            <a:r>
              <a:rPr lang="ar-IQ" b="1" dirty="0" smtClean="0"/>
              <a:t>وتتضمن:</a:t>
            </a:r>
          </a:p>
          <a:p>
            <a:pPr>
              <a:buClrTx/>
              <a:buFont typeface="Wingdings" pitchFamily="2" charset="2"/>
              <a:buChar char="§"/>
            </a:pPr>
            <a:r>
              <a:rPr lang="ar-IQ" dirty="0" smtClean="0"/>
              <a:t> </a:t>
            </a:r>
            <a:r>
              <a:rPr lang="ar-IQ" dirty="0"/>
              <a:t>توضيح الهدف من اللعبة بلعبه يفهمها الاطفال و بأسلوب يستطيع استيعابه من خلال </a:t>
            </a:r>
            <a:r>
              <a:rPr lang="ar-IQ" dirty="0" smtClean="0"/>
              <a:t>العبارات </a:t>
            </a:r>
            <a:r>
              <a:rPr lang="ar-IQ" dirty="0"/>
              <a:t>البسيطة التي يشرح بها اهداف اللعبة</a:t>
            </a:r>
            <a:r>
              <a:rPr lang="ar-IQ" dirty="0" smtClean="0"/>
              <a:t>.</a:t>
            </a:r>
          </a:p>
          <a:p>
            <a:pPr>
              <a:buClrTx/>
              <a:buFont typeface="Wingdings" pitchFamily="2" charset="2"/>
              <a:buChar char="§"/>
            </a:pPr>
            <a:r>
              <a:rPr lang="ar-IQ" dirty="0"/>
              <a:t>توضيح و تفسير قوانين اللعبة حتى يتمكن من خلالها تحقيق الاهداف.</a:t>
            </a:r>
          </a:p>
          <a:p>
            <a:pPr>
              <a:buClrTx/>
              <a:buFont typeface="Wingdings" pitchFamily="2" charset="2"/>
              <a:buChar char="§"/>
            </a:pPr>
            <a:r>
              <a:rPr lang="ar-IQ" dirty="0"/>
              <a:t> الادوات: توضيح اكثر لكل اداة مستخدمه في اللعبة.</a:t>
            </a:r>
          </a:p>
          <a:p>
            <a:pPr>
              <a:buClrTx/>
              <a:buFont typeface="Wingdings" pitchFamily="2" charset="2"/>
              <a:buChar char="§"/>
            </a:pPr>
            <a:r>
              <a:rPr lang="ar-IQ" dirty="0"/>
              <a:t> تطبيق اللعبة: قد يقوم المرشد في بعض الاحيان بلعب للعبه مع الاطفال لتوضيح الاجراءات ثم يترك الاطفال يلعبون اللعبة لوحدهم و يقوم بعد ذلك بعكس لإدوار في اللعبة، وقد تمارس اللعبة مرتين او ثلاث مرات خلال الجلسة الواحدة و تستغرق اللعبة الواحدة من 20- 25 دقيقه.</a:t>
            </a:r>
          </a:p>
        </p:txBody>
      </p:sp>
      <p:sp>
        <p:nvSpPr>
          <p:cNvPr id="4" name="وسيلة شرح بيضاوية 3"/>
          <p:cNvSpPr/>
          <p:nvPr/>
        </p:nvSpPr>
        <p:spPr>
          <a:xfrm>
            <a:off x="4427984" y="332656"/>
            <a:ext cx="4176464" cy="1152128"/>
          </a:xfrm>
          <a:prstGeom prst="wedgeEllipseCallout">
            <a:avLst>
              <a:gd name="adj1" fmla="val 39180"/>
              <a:gd name="adj2" fmla="val 71319"/>
            </a:avLst>
          </a:prstGeom>
          <a:solidFill>
            <a:srgbClr val="9999FF"/>
          </a:solidFill>
          <a:ln>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ثانياً :اللعبة </a:t>
            </a:r>
            <a:r>
              <a:rPr lang="ar-IQ" sz="2800" b="1" dirty="0"/>
              <a:t>العلاجية </a:t>
            </a:r>
            <a:r>
              <a:rPr lang="ar-IQ" sz="2800" b="1" dirty="0" smtClean="0"/>
              <a:t>:</a:t>
            </a:r>
            <a:endParaRPr lang="ar-IQ" sz="2800" b="1" dirty="0"/>
          </a:p>
        </p:txBody>
      </p:sp>
    </p:spTree>
    <p:extLst>
      <p:ext uri="{BB962C8B-B14F-4D97-AF65-F5344CB8AC3E}">
        <p14:creationId xmlns:p14="http://schemas.microsoft.com/office/powerpoint/2010/main" val="3855583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noFill/>
        </p:spPr>
        <p:txBody>
          <a:bodyPr>
            <a:normAutofit/>
          </a:bodyPr>
          <a:lstStyle/>
          <a:p>
            <a:endParaRPr lang="ar-IQ" sz="3200" dirty="0" smtClean="0"/>
          </a:p>
          <a:p>
            <a:endParaRPr lang="ar-IQ" sz="3200" dirty="0"/>
          </a:p>
          <a:p>
            <a:pPr marL="0" indent="0">
              <a:buNone/>
            </a:pPr>
            <a:endParaRPr lang="ar-IQ" sz="3200" dirty="0" smtClean="0"/>
          </a:p>
          <a:p>
            <a:pPr marL="0" indent="0">
              <a:buNone/>
            </a:pPr>
            <a:r>
              <a:rPr lang="ar-IQ" sz="3200" dirty="0" smtClean="0"/>
              <a:t>بعد</a:t>
            </a:r>
            <a:r>
              <a:rPr lang="ar-IQ" sz="3200" b="1" dirty="0" smtClean="0"/>
              <a:t> </a:t>
            </a:r>
            <a:r>
              <a:rPr lang="ar-IQ" sz="3200" dirty="0"/>
              <a:t>الانتهاء من تطبيق اجراءات اللعبة يقدم المعالج تغذيه راجعة على شكل حوار مع الاطفال ويقدم التعزيز لكل طفل شارك مشاركه ايجابيه </a:t>
            </a:r>
            <a:r>
              <a:rPr lang="ar-IQ" sz="3200" dirty="0" smtClean="0"/>
              <a:t>ويقوم </a:t>
            </a:r>
            <a:r>
              <a:rPr lang="ar-IQ" sz="3200" dirty="0"/>
              <a:t>بتشجيعه على الممارسة عندما يعود كل طفل الى المنزل مع اخوته ويعلمهم قوانين وانظمة اللعبة كجزء من الواجب المنزلي.</a:t>
            </a:r>
          </a:p>
        </p:txBody>
      </p:sp>
      <p:sp>
        <p:nvSpPr>
          <p:cNvPr id="9" name="وسيلة شرح بيضاوية 8"/>
          <p:cNvSpPr/>
          <p:nvPr/>
        </p:nvSpPr>
        <p:spPr>
          <a:xfrm>
            <a:off x="2555776" y="433196"/>
            <a:ext cx="6323959" cy="1913678"/>
          </a:xfrm>
          <a:prstGeom prst="wedgeEllipseCallout">
            <a:avLst>
              <a:gd name="adj1" fmla="val 43509"/>
              <a:gd name="adj2" fmla="val 106075"/>
            </a:avLst>
          </a:prstGeom>
          <a:ln>
            <a:solidFill>
              <a:srgbClr val="CC99FF"/>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ar-IQ" sz="2800" b="1" dirty="0" smtClean="0">
                <a:solidFill>
                  <a:srgbClr val="CC00FF"/>
                </a:solidFill>
              </a:rPr>
              <a:t>ثالثاً: مناقشه </a:t>
            </a:r>
            <a:r>
              <a:rPr lang="ar-IQ" sz="2800" b="1" dirty="0">
                <a:solidFill>
                  <a:srgbClr val="CC00FF"/>
                </a:solidFill>
              </a:rPr>
              <a:t>وتعزيز وتغذيه </a:t>
            </a:r>
            <a:r>
              <a:rPr lang="ar-IQ" sz="2800" b="1" dirty="0" smtClean="0">
                <a:solidFill>
                  <a:srgbClr val="CC00FF"/>
                </a:solidFill>
              </a:rPr>
              <a:t>راجعه والواجب المنزلي:</a:t>
            </a:r>
            <a:endParaRPr lang="ar-IQ" sz="2800" dirty="0">
              <a:solidFill>
                <a:srgbClr val="CC00FF"/>
              </a:solidFill>
            </a:endParaRPr>
          </a:p>
        </p:txBody>
      </p:sp>
    </p:spTree>
    <p:extLst>
      <p:ext uri="{BB962C8B-B14F-4D97-AF65-F5344CB8AC3E}">
        <p14:creationId xmlns:p14="http://schemas.microsoft.com/office/powerpoint/2010/main" val="1070429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buNone/>
            </a:pPr>
            <a:r>
              <a:rPr lang="en-US" dirty="0"/>
              <a:t> </a:t>
            </a:r>
            <a:r>
              <a:rPr lang="ar-IQ" dirty="0"/>
              <a:t>هناك العديد من الادوات التي تمثل جميع انواع الألعاب مثل الدمى المختلفة الأشكال والاحجام و الالوان</a:t>
            </a:r>
            <a:r>
              <a:rPr lang="ar-IQ" dirty="0" smtClean="0"/>
              <a:t>.</a:t>
            </a:r>
          </a:p>
          <a:p>
            <a:pPr lvl="0">
              <a:buClrTx/>
              <a:buFont typeface="Wingdings" pitchFamily="2" charset="2"/>
              <a:buChar char="q"/>
            </a:pPr>
            <a:r>
              <a:rPr lang="ar-IQ" dirty="0" smtClean="0"/>
              <a:t> </a:t>
            </a:r>
            <a:r>
              <a:rPr lang="ar-IQ" dirty="0"/>
              <a:t>اثاث المنزل سفره, صالون، ادوات مطبخ ، ادوات مشاركه.</a:t>
            </a:r>
            <a:endParaRPr lang="en-US" dirty="0"/>
          </a:p>
          <a:p>
            <a:pPr lvl="0">
              <a:buClrTx/>
              <a:buFont typeface="Wingdings" pitchFamily="2" charset="2"/>
              <a:buChar char="q"/>
            </a:pPr>
            <a:r>
              <a:rPr lang="ar-IQ" dirty="0" smtClean="0"/>
              <a:t> ادوات </a:t>
            </a:r>
            <a:r>
              <a:rPr lang="ar-IQ" dirty="0"/>
              <a:t>مهن مختلفة.</a:t>
            </a:r>
            <a:endParaRPr lang="en-US" dirty="0"/>
          </a:p>
          <a:p>
            <a:pPr lvl="0">
              <a:buClrTx/>
              <a:buFont typeface="Wingdings" pitchFamily="2" charset="2"/>
              <a:buChar char="q"/>
            </a:pPr>
            <a:r>
              <a:rPr lang="en-US" dirty="0"/>
              <a:t> </a:t>
            </a:r>
            <a:r>
              <a:rPr lang="ar-IQ" dirty="0"/>
              <a:t>نماذج حيوانات اليفه ومتوحشة.</a:t>
            </a:r>
            <a:endParaRPr lang="en-US" dirty="0"/>
          </a:p>
          <a:p>
            <a:pPr lvl="0">
              <a:buClrTx/>
              <a:buFont typeface="Wingdings" pitchFamily="2" charset="2"/>
              <a:buChar char="q"/>
            </a:pPr>
            <a:r>
              <a:rPr lang="ar-IQ" dirty="0" smtClean="0"/>
              <a:t> الوان </a:t>
            </a:r>
            <a:r>
              <a:rPr lang="ar-IQ" dirty="0"/>
              <a:t>و أوراق و دفاتر واقلام.</a:t>
            </a:r>
            <a:endParaRPr lang="en-US" dirty="0"/>
          </a:p>
          <a:p>
            <a:pPr>
              <a:buClrTx/>
              <a:buFont typeface="Wingdings" pitchFamily="2" charset="2"/>
              <a:buChar char="q"/>
            </a:pPr>
            <a:r>
              <a:rPr lang="ar-IQ" dirty="0" smtClean="0"/>
              <a:t> عجائن </a:t>
            </a:r>
            <a:r>
              <a:rPr lang="ar-IQ" dirty="0"/>
              <a:t>فرش للتلوين مواد تشكيليه كالرمل والنشارة، الصلصال ادوات موسيقية مكعبات.</a:t>
            </a:r>
            <a:endParaRPr lang="en-US" dirty="0"/>
          </a:p>
          <a:p>
            <a:pPr marL="0" indent="0">
              <a:buNone/>
            </a:pPr>
            <a:endParaRPr lang="ar-IQ" dirty="0"/>
          </a:p>
        </p:txBody>
      </p:sp>
      <p:sp>
        <p:nvSpPr>
          <p:cNvPr id="2" name="عنوان 1"/>
          <p:cNvSpPr>
            <a:spLocks noGrp="1"/>
          </p:cNvSpPr>
          <p:nvPr>
            <p:ph type="title"/>
          </p:nvPr>
        </p:nvSpPr>
        <p:spPr/>
        <p:style>
          <a:lnRef idx="0">
            <a:scrgbClr r="0" g="0" b="0"/>
          </a:lnRef>
          <a:fillRef idx="1002">
            <a:schemeClr val="lt1"/>
          </a:fillRef>
          <a:effectRef idx="0">
            <a:scrgbClr r="0" g="0" b="0"/>
          </a:effectRef>
          <a:fontRef idx="major"/>
        </p:style>
        <p:txBody>
          <a:bodyPr>
            <a:normAutofit fontScale="90000"/>
          </a:bodyPr>
          <a:lstStyle/>
          <a:p>
            <a:pPr algn="r"/>
            <a:r>
              <a:rPr lang="en-US" b="1" dirty="0" smtClean="0"/>
              <a:t/>
            </a:r>
            <a:br>
              <a:rPr lang="en-US" b="1" dirty="0" smtClean="0"/>
            </a:br>
            <a:r>
              <a:rPr lang="en-US" b="1" dirty="0" smtClean="0"/>
              <a:t> </a:t>
            </a:r>
            <a:r>
              <a:rPr lang="ar-IQ" b="1" dirty="0"/>
              <a:t>أمثله على ادوات اللعب:</a:t>
            </a:r>
            <a:r>
              <a:rPr lang="en-US" dirty="0"/>
              <a:t/>
            </a:r>
            <a:br>
              <a:rPr lang="en-US" dirty="0"/>
            </a:br>
            <a:endParaRPr lang="ar-IQ" dirty="0"/>
          </a:p>
        </p:txBody>
      </p:sp>
    </p:spTree>
    <p:extLst>
      <p:ext uri="{BB962C8B-B14F-4D97-AF65-F5344CB8AC3E}">
        <p14:creationId xmlns:p14="http://schemas.microsoft.com/office/powerpoint/2010/main" val="3130909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r>
              <a:rPr lang="ar-IQ" b="1" dirty="0"/>
              <a:t>العلاج السلوكي باللعب</a:t>
            </a:r>
            <a:endParaRPr lang="ar-IQ" dirty="0"/>
          </a:p>
        </p:txBody>
      </p:sp>
      <p:sp>
        <p:nvSpPr>
          <p:cNvPr id="3" name="عنصر نائب للمحتوى 2"/>
          <p:cNvSpPr>
            <a:spLocks noGrp="1"/>
          </p:cNvSpPr>
          <p:nvPr>
            <p:ph idx="1"/>
          </p:nvPr>
        </p:nvSpPr>
        <p:spPr>
          <a:xfrm>
            <a:off x="457200" y="1600200"/>
            <a:ext cx="8229600" cy="514116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marL="0" indent="0" algn="justLow">
              <a:buNone/>
            </a:pPr>
            <a:r>
              <a:rPr lang="ar-IQ" dirty="0"/>
              <a:t>يغلب اللعب على السلوك اليومي للطفل و هو سلوك مرتبط بالطفولة ويظهر عبر مراحل النمو المتابعة حيث ان الطفل يشبع حاجاته من خلال اللعب و يتعلم معظم سلوكياته من خلال خبرات اللعب التي تسببها اثناء الممارسة كما انه يوفر فرصه الضبط انفعالاته و هو نشاط يشترك فيه الافراد و الجماعات للوصول الى اهداف محدده وهو فرصه فريده لاختبار نمو الطفل في ظل احسن الظروف المحببة اليه وهو الوسط الذي يعبر فيه الطفل عن مشاعره المتراكمة من توتر واحباط وعدم الامن والخوف و الحيرة والارتباك .</a:t>
            </a:r>
          </a:p>
          <a:p>
            <a:pPr marL="0" indent="0" algn="justLow">
              <a:buNone/>
            </a:pPr>
            <a:r>
              <a:rPr lang="ar-IQ" dirty="0"/>
              <a:t>اما المعالجة باللعب فهي تعتمد على حقيقه انه اللعب هو الوسيلة الطبيعية للطفل كي يعبر عن نفسه حيث انه يحقق قيم فريده من خلال ثلاثة مجالات.</a:t>
            </a:r>
          </a:p>
          <a:p>
            <a:pPr marL="0" indent="0" algn="justLow">
              <a:buNone/>
            </a:pPr>
            <a:endParaRPr lang="ar-IQ" dirty="0"/>
          </a:p>
          <a:p>
            <a:pPr marL="0" indent="0" algn="justLow">
              <a:buNone/>
            </a:pPr>
            <a:r>
              <a:rPr lang="ar-IQ" dirty="0"/>
              <a:t>1- اللعب الحركة ( تفريغ الطاقة، واستغلال الامكانيات).</a:t>
            </a:r>
          </a:p>
          <a:p>
            <a:pPr marL="0" lvl="0" indent="0" algn="justLow">
              <a:buNone/>
            </a:pPr>
            <a:r>
              <a:rPr lang="ar-IQ" dirty="0"/>
              <a:t>2- انضمام الاطفال مع الاخرين من العمر نفسه ( المساهمة في النمو الاجتماعي)</a:t>
            </a:r>
            <a:endParaRPr lang="en-US" dirty="0"/>
          </a:p>
          <a:p>
            <a:pPr marL="0" lvl="0" indent="0" algn="justLow">
              <a:buNone/>
            </a:pPr>
            <a:r>
              <a:rPr lang="ar-IQ" dirty="0"/>
              <a:t>3- دور المرشد النفسي (القيمة العلاجية والوقائية للعب).</a:t>
            </a:r>
            <a:endParaRPr lang="en-US" dirty="0"/>
          </a:p>
          <a:p>
            <a:pPr marL="0" indent="0" algn="justLow">
              <a:buNone/>
            </a:pPr>
            <a:endParaRPr lang="en-US" dirty="0"/>
          </a:p>
          <a:p>
            <a:pPr marL="0" indent="0">
              <a:buNone/>
            </a:pPr>
            <a:endParaRPr lang="ar-IQ" dirty="0"/>
          </a:p>
        </p:txBody>
      </p:sp>
    </p:spTree>
    <p:extLst>
      <p:ext uri="{BB962C8B-B14F-4D97-AF65-F5344CB8AC3E}">
        <p14:creationId xmlns:p14="http://schemas.microsoft.com/office/powerpoint/2010/main" val="69892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239416"/>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IQ" sz="3200" smtClean="0">
                <a:solidFill>
                  <a:srgbClr val="C00000"/>
                </a:solidFill>
              </a:rPr>
              <a:t>ميزه </a:t>
            </a:r>
            <a:r>
              <a:rPr lang="ar-IQ" sz="3200" dirty="0">
                <a:solidFill>
                  <a:srgbClr val="C00000"/>
                </a:solidFill>
              </a:rPr>
              <a:t>العالم بياجه بين ثلاثة انواع من اللعب وذلك على اساس النمو العقلي </a:t>
            </a:r>
            <a:r>
              <a:rPr lang="ar-IQ" sz="3200" dirty="0" smtClean="0">
                <a:solidFill>
                  <a:srgbClr val="C00000"/>
                </a:solidFill>
              </a:rPr>
              <a:t>للطفل:</a:t>
            </a:r>
            <a:endParaRPr lang="ar-IQ" sz="3200" dirty="0">
              <a:solidFill>
                <a:srgbClr val="C00000"/>
              </a:solidFill>
            </a:endParaRPr>
          </a:p>
        </p:txBody>
      </p:sp>
      <p:sp>
        <p:nvSpPr>
          <p:cNvPr id="3" name="عنصر نائب للمحتوى 2"/>
          <p:cNvSpPr>
            <a:spLocks noGrp="1"/>
          </p:cNvSpPr>
          <p:nvPr>
            <p:ph idx="1"/>
          </p:nvPr>
        </p:nvSpPr>
        <p:spPr>
          <a:xfrm>
            <a:off x="457200" y="1916832"/>
            <a:ext cx="8291264" cy="4941168"/>
          </a:xfrm>
        </p:spPr>
        <p:txBody>
          <a:bodyPr>
            <a:normAutofit/>
          </a:bodyPr>
          <a:lstStyle/>
          <a:p>
            <a:pPr marL="0" indent="0" algn="justLow">
              <a:buNone/>
            </a:pPr>
            <a:r>
              <a:rPr lang="ar-IQ" dirty="0"/>
              <a:t>1</a:t>
            </a:r>
            <a:r>
              <a:rPr lang="ar-IQ" dirty="0" smtClean="0"/>
              <a:t>- الالعاب </a:t>
            </a:r>
            <a:r>
              <a:rPr lang="ar-IQ" dirty="0"/>
              <a:t>التدريبية</a:t>
            </a:r>
            <a:r>
              <a:rPr lang="ar-IQ" dirty="0" smtClean="0"/>
              <a:t>:</a:t>
            </a:r>
          </a:p>
          <a:p>
            <a:pPr marL="0" indent="0" algn="justLow">
              <a:buNone/>
            </a:pPr>
            <a:r>
              <a:rPr lang="ar-IQ" dirty="0"/>
              <a:t> </a:t>
            </a:r>
            <a:r>
              <a:rPr lang="ar-IQ" dirty="0" smtClean="0"/>
              <a:t>و </a:t>
            </a:r>
            <a:r>
              <a:rPr lang="ar-IQ" dirty="0"/>
              <a:t>هي انشطه التلقائية تساعد الطفل على اكتساب المهارات و التكيف لبيئته و تسود حياه الطفل و تتصل اهميتها بتطور نمو الطفل و تتحول من العاب بسيطة الى هادفه تحقق له نفعاً معيناً و تعود الالعاب التدريبية </a:t>
            </a:r>
            <a:r>
              <a:rPr lang="ar-IQ" dirty="0" smtClean="0"/>
              <a:t>للظهور </a:t>
            </a:r>
            <a:r>
              <a:rPr lang="ar-IQ" dirty="0"/>
              <a:t>مع كل خبره جديده يتعلم الطفل عليها</a:t>
            </a:r>
            <a:r>
              <a:rPr lang="ar-IQ" dirty="0" smtClean="0"/>
              <a:t>.</a:t>
            </a:r>
          </a:p>
          <a:p>
            <a:pPr marL="0" indent="0" algn="justLow">
              <a:buNone/>
            </a:pPr>
            <a:r>
              <a:rPr lang="ar-IQ" dirty="0"/>
              <a:t>2</a:t>
            </a:r>
            <a:r>
              <a:rPr lang="ar-IQ" dirty="0" smtClean="0"/>
              <a:t>- </a:t>
            </a:r>
            <a:r>
              <a:rPr lang="ar-IQ" dirty="0"/>
              <a:t>الالعاب الإيهامية</a:t>
            </a:r>
            <a:r>
              <a:rPr lang="ar-IQ" dirty="0" smtClean="0"/>
              <a:t>:</a:t>
            </a:r>
          </a:p>
          <a:p>
            <a:pPr marL="0" indent="0" algn="justLow">
              <a:buNone/>
            </a:pPr>
            <a:r>
              <a:rPr lang="ar-IQ" dirty="0" smtClean="0"/>
              <a:t>و </a:t>
            </a:r>
            <a:r>
              <a:rPr lang="ar-IQ" dirty="0"/>
              <a:t>تهدف الى تقليد الواقع او تقليد للواقع يؤثر فيه احتكاك الطفل المستمر مع بيئته </a:t>
            </a:r>
            <a:r>
              <a:rPr lang="ar-IQ" dirty="0" smtClean="0"/>
              <a:t>الاجتماعية </a:t>
            </a:r>
            <a:r>
              <a:rPr lang="ar-IQ" dirty="0"/>
              <a:t>و المادية ثم يقل مع تطور العمر بفعل انتقال الطفل من عالم الخيال الى العالم الواقعي</a:t>
            </a:r>
            <a:r>
              <a:rPr lang="ar-IQ" dirty="0" smtClean="0"/>
              <a:t>.</a:t>
            </a:r>
          </a:p>
          <a:p>
            <a:pPr marL="0" indent="0" algn="justLow">
              <a:buNone/>
            </a:pPr>
            <a:r>
              <a:rPr lang="ar-IQ" dirty="0"/>
              <a:t>3</a:t>
            </a:r>
            <a:r>
              <a:rPr lang="ar-IQ" dirty="0" smtClean="0"/>
              <a:t>- </a:t>
            </a:r>
            <a:r>
              <a:rPr lang="ar-IQ" dirty="0"/>
              <a:t>الالعاب ذات القواعد</a:t>
            </a:r>
            <a:r>
              <a:rPr lang="ar-IQ" dirty="0" smtClean="0"/>
              <a:t>:</a:t>
            </a:r>
          </a:p>
          <a:p>
            <a:pPr marL="0" indent="0" algn="justLow">
              <a:buNone/>
            </a:pPr>
            <a:r>
              <a:rPr lang="ar-IQ" dirty="0" smtClean="0"/>
              <a:t>العاب </a:t>
            </a:r>
            <a:r>
              <a:rPr lang="ar-IQ" dirty="0"/>
              <a:t>تحكمها قواعد معينه وترتبط بمستوى النمو العقلي في هذا العمر وبشكل عام تتداخل هذه المراحل مع بعضها.</a:t>
            </a:r>
          </a:p>
        </p:txBody>
      </p:sp>
    </p:spTree>
    <p:extLst>
      <p:ext uri="{BB962C8B-B14F-4D97-AF65-F5344CB8AC3E}">
        <p14:creationId xmlns:p14="http://schemas.microsoft.com/office/powerpoint/2010/main" val="921917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66">
            <a:alpha val="45098"/>
          </a:srgbClr>
        </a:solidFill>
        <a:effectLst/>
      </p:bgPr>
    </p:bg>
    <p:spTree>
      <p:nvGrpSpPr>
        <p:cNvPr id="1" name=""/>
        <p:cNvGrpSpPr/>
        <p:nvPr/>
      </p:nvGrpSpPr>
      <p:grpSpPr>
        <a:xfrm>
          <a:off x="0" y="0"/>
          <a:ext cx="0" cy="0"/>
          <a:chOff x="0" y="0"/>
          <a:chExt cx="0" cy="0"/>
        </a:xfrm>
      </p:grpSpPr>
      <p:sp>
        <p:nvSpPr>
          <p:cNvPr id="2" name="مستطيل 1"/>
          <p:cNvSpPr/>
          <p:nvPr/>
        </p:nvSpPr>
        <p:spPr>
          <a:xfrm>
            <a:off x="179512" y="1988840"/>
            <a:ext cx="8712968" cy="3785652"/>
          </a:xfrm>
          <a:prstGeom prst="rect">
            <a:avLst/>
          </a:prstGeom>
        </p:spPr>
        <p:style>
          <a:lnRef idx="0">
            <a:scrgbClr r="0" g="0" b="0"/>
          </a:lnRef>
          <a:fillRef idx="1002">
            <a:schemeClr val="lt2"/>
          </a:fillRef>
          <a:effectRef idx="0">
            <a:scrgbClr r="0" g="0" b="0"/>
          </a:effectRef>
          <a:fontRef idx="major"/>
        </p:style>
        <p:txBody>
          <a:bodyPr wrap="square">
            <a:spAutoFit/>
          </a:bodyPr>
          <a:lstStyle/>
          <a:p>
            <a:pPr algn="justLow"/>
            <a:r>
              <a:rPr lang="ar-IQ" sz="4000" dirty="0"/>
              <a:t>وقد </a:t>
            </a:r>
            <a:r>
              <a:rPr lang="ar-IQ" sz="4000" dirty="0" smtClean="0"/>
              <a:t>فسرت </a:t>
            </a:r>
            <a:r>
              <a:rPr lang="ar-IQ" sz="4000" dirty="0"/>
              <a:t>النظرية السلوكية اللعب على اساس قوانين التعلم، فاللعب خاضع لقوانين التعلم  فالألعاب الناجحة التي تحقق للطفل غايته واهدافه وحصوله على معززات ايجابيه، اما الالعاب الفاشلة فهي تشكل عقاب للطفل نتيجة عدم حصوله على غاياته و لا يعود للطفل يمارسها .</a:t>
            </a:r>
          </a:p>
        </p:txBody>
      </p:sp>
    </p:spTree>
    <p:extLst>
      <p:ext uri="{BB962C8B-B14F-4D97-AF65-F5344CB8AC3E}">
        <p14:creationId xmlns:p14="http://schemas.microsoft.com/office/powerpoint/2010/main" val="106806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BF59C"/>
          </a:solidFill>
          <a:ln>
            <a:noFill/>
          </a:ln>
          <a:effectLst>
            <a:glow rad="228600">
              <a:schemeClr val="accent6">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ar-IQ" dirty="0" smtClean="0">
                <a:solidFill>
                  <a:srgbClr val="9331DD"/>
                </a:solidFill>
              </a:rPr>
              <a:t>اهداف العلاج باللعب</a:t>
            </a:r>
            <a:endParaRPr lang="ar-IQ" dirty="0">
              <a:solidFill>
                <a:srgbClr val="9331DD"/>
              </a:solidFill>
            </a:endParaRPr>
          </a:p>
        </p:txBody>
      </p:sp>
      <p:sp>
        <p:nvSpPr>
          <p:cNvPr id="3" name="عنصر نائب للمحتوى 2"/>
          <p:cNvSpPr>
            <a:spLocks noGrp="1"/>
          </p:cNvSpPr>
          <p:nvPr>
            <p:ph idx="1"/>
          </p:nvPr>
        </p:nvSpPr>
        <p:spPr>
          <a:solidFill>
            <a:srgbClr val="CCFFFF"/>
          </a:solidFill>
          <a:ln>
            <a:solidFill>
              <a:srgbClr val="FF99CC"/>
            </a:solidFill>
          </a:ln>
          <a:effectLst>
            <a:glow rad="101600">
              <a:schemeClr val="accent5">
                <a:satMod val="175000"/>
                <a:alpha val="40000"/>
              </a:schemeClr>
            </a:glow>
            <a:outerShdw blurRad="190500" dist="228600" dir="2700000" algn="ctr">
              <a:srgbClr val="000000">
                <a:alpha val="30000"/>
              </a:srgbClr>
            </a:outerShdw>
            <a:softEdge rad="12700"/>
          </a:effectLst>
          <a:scene3d>
            <a:camera prst="orthographicFront"/>
            <a:lightRig rig="threePt" dir="t"/>
          </a:scene3d>
          <a:sp3d>
            <a:bevelT prst="angle"/>
          </a:sp3d>
        </p:spPr>
        <p:txBody>
          <a:bodyPr/>
          <a:lstStyle/>
          <a:p>
            <a:pPr marL="457200" indent="-457200">
              <a:buClrTx/>
              <a:buFont typeface="+mj-lt"/>
              <a:buAutoNum type="arabicPeriod"/>
            </a:pPr>
            <a:endParaRPr lang="ar-IQ" dirty="0" smtClean="0">
              <a:solidFill>
                <a:srgbClr val="411FA1"/>
              </a:solidFill>
            </a:endParaRPr>
          </a:p>
          <a:p>
            <a:pPr marL="457200" indent="-457200">
              <a:buClrTx/>
              <a:buFont typeface="+mj-lt"/>
              <a:buAutoNum type="arabicPeriod"/>
            </a:pPr>
            <a:r>
              <a:rPr lang="ar-IQ" dirty="0" smtClean="0">
                <a:solidFill>
                  <a:srgbClr val="411FA1"/>
                </a:solidFill>
              </a:rPr>
              <a:t> </a:t>
            </a:r>
            <a:r>
              <a:rPr lang="ar-IQ" dirty="0">
                <a:solidFill>
                  <a:srgbClr val="411FA1"/>
                </a:solidFill>
              </a:rPr>
              <a:t>انشاء جو من الامن و الحماية للأطفال من خلال الاستجابة للطفل بطريقه دافئة ومناسبه</a:t>
            </a:r>
            <a:r>
              <a:rPr lang="ar-IQ" dirty="0" smtClean="0">
                <a:solidFill>
                  <a:srgbClr val="411FA1"/>
                </a:solidFill>
              </a:rPr>
              <a:t>.</a:t>
            </a:r>
          </a:p>
          <a:p>
            <a:pPr marL="457200" indent="-457200">
              <a:buClrTx/>
              <a:buFont typeface="+mj-lt"/>
              <a:buAutoNum type="arabicPeriod"/>
            </a:pPr>
            <a:r>
              <a:rPr lang="ar-IQ" dirty="0" smtClean="0">
                <a:solidFill>
                  <a:srgbClr val="411FA1"/>
                </a:solidFill>
              </a:rPr>
              <a:t>فهم </a:t>
            </a:r>
            <a:r>
              <a:rPr lang="ar-IQ" dirty="0">
                <a:solidFill>
                  <a:srgbClr val="411FA1"/>
                </a:solidFill>
              </a:rPr>
              <a:t>وتقبل الاطفال من خلال اظهار الاهتمام الحقيقي بكلماتهم وسلوكياتهم في غرفه اللعب</a:t>
            </a:r>
            <a:r>
              <a:rPr lang="ar-IQ" dirty="0" smtClean="0">
                <a:solidFill>
                  <a:srgbClr val="411FA1"/>
                </a:solidFill>
              </a:rPr>
              <a:t>.</a:t>
            </a:r>
          </a:p>
          <a:p>
            <a:pPr marL="457200" indent="-457200">
              <a:buClrTx/>
              <a:buFont typeface="+mj-lt"/>
              <a:buAutoNum type="arabicPeriod"/>
            </a:pPr>
            <a:r>
              <a:rPr lang="ar-IQ" dirty="0" smtClean="0">
                <a:solidFill>
                  <a:srgbClr val="411FA1"/>
                </a:solidFill>
              </a:rPr>
              <a:t>تساعد </a:t>
            </a:r>
            <a:r>
              <a:rPr lang="ar-IQ" dirty="0">
                <a:solidFill>
                  <a:srgbClr val="411FA1"/>
                </a:solidFill>
              </a:rPr>
              <a:t>الاطفال على تحمل المسؤولية واتخاذ القرار من خلال توفير الجو مريح ليختار كل منهم ما سيلعبون و كيف يلعبون و اي قرارات اخرى في العملية </a:t>
            </a:r>
            <a:r>
              <a:rPr lang="ar-IQ" dirty="0" smtClean="0">
                <a:solidFill>
                  <a:srgbClr val="411FA1"/>
                </a:solidFill>
              </a:rPr>
              <a:t>الإرشادية.</a:t>
            </a:r>
          </a:p>
          <a:p>
            <a:pPr marL="457200" lvl="0" indent="-457200">
              <a:buClrTx/>
              <a:buFont typeface="+mj-lt"/>
              <a:buAutoNum type="arabicPeriod"/>
            </a:pPr>
            <a:r>
              <a:rPr lang="ar-IQ" dirty="0" smtClean="0">
                <a:solidFill>
                  <a:srgbClr val="411FA1"/>
                </a:solidFill>
              </a:rPr>
              <a:t>تشجيع </a:t>
            </a:r>
            <a:r>
              <a:rPr lang="ar-IQ" dirty="0">
                <a:solidFill>
                  <a:srgbClr val="411FA1"/>
                </a:solidFill>
              </a:rPr>
              <a:t>الاطفال في التعبير عن مشاعرهم بحريه دون اصدار احكام </a:t>
            </a:r>
            <a:r>
              <a:rPr lang="ar-IQ" dirty="0" smtClean="0">
                <a:solidFill>
                  <a:srgbClr val="411FA1"/>
                </a:solidFill>
              </a:rPr>
              <a:t>عليها.</a:t>
            </a:r>
          </a:p>
          <a:p>
            <a:pPr marL="457200" lvl="0" indent="-457200">
              <a:buClrTx/>
              <a:buFont typeface="+mj-lt"/>
              <a:buAutoNum type="arabicPeriod"/>
            </a:pPr>
            <a:r>
              <a:rPr lang="ar-IQ" dirty="0" smtClean="0">
                <a:solidFill>
                  <a:srgbClr val="411FA1"/>
                </a:solidFill>
              </a:rPr>
              <a:t>تعليم </a:t>
            </a:r>
            <a:r>
              <a:rPr lang="ar-IQ" dirty="0">
                <a:solidFill>
                  <a:srgbClr val="411FA1"/>
                </a:solidFill>
              </a:rPr>
              <a:t>الاطفال الضبط و خاصه ضبط الذات من خلال اتاحه الفرصة امامهم للسيطرة على الكثير من الاحداث و التفاعلات في اللعب.</a:t>
            </a:r>
            <a:endParaRPr lang="en-US" dirty="0">
              <a:solidFill>
                <a:srgbClr val="411FA1"/>
              </a:solidFill>
            </a:endParaRPr>
          </a:p>
          <a:p>
            <a:pPr marL="457200" indent="-457200">
              <a:buClrTx/>
              <a:buFont typeface="+mj-lt"/>
              <a:buAutoNum type="arabicPeriod"/>
            </a:pPr>
            <a:endParaRPr lang="ar-IQ" dirty="0" smtClean="0">
              <a:solidFill>
                <a:srgbClr val="411FA1"/>
              </a:solidFill>
            </a:endParaRPr>
          </a:p>
        </p:txBody>
      </p:sp>
    </p:spTree>
    <p:extLst>
      <p:ext uri="{BB962C8B-B14F-4D97-AF65-F5344CB8AC3E}">
        <p14:creationId xmlns:p14="http://schemas.microsoft.com/office/powerpoint/2010/main" val="3277086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60848"/>
            <a:ext cx="8219256" cy="4416152"/>
          </a:xfrm>
          <a:ln>
            <a:noFill/>
          </a:ln>
        </p:spPr>
        <p:txBody>
          <a:bodyPr>
            <a:normAutofit fontScale="92500" lnSpcReduction="10000"/>
          </a:bodyPr>
          <a:lstStyle/>
          <a:p>
            <a:pPr marL="0" indent="0">
              <a:buNone/>
            </a:pPr>
            <a:r>
              <a:rPr lang="en-US" dirty="0"/>
              <a:t> </a:t>
            </a:r>
            <a:endParaRPr lang="ar-IQ" dirty="0"/>
          </a:p>
          <a:p>
            <a:pPr marL="0" indent="0">
              <a:buNone/>
            </a:pPr>
            <a:r>
              <a:rPr lang="ar-IQ" sz="2600" b="1" dirty="0" smtClean="0"/>
              <a:t>اولاً: </a:t>
            </a:r>
            <a:r>
              <a:rPr lang="ar-IQ" sz="2600" b="1" dirty="0"/>
              <a:t>اللعب الحر: </a:t>
            </a:r>
            <a:endParaRPr lang="ar-IQ" sz="2600" b="1" dirty="0" smtClean="0"/>
          </a:p>
          <a:p>
            <a:pPr marL="0" indent="0">
              <a:buNone/>
            </a:pPr>
            <a:r>
              <a:rPr lang="ar-IQ" dirty="0" smtClean="0"/>
              <a:t> و </a:t>
            </a:r>
            <a:r>
              <a:rPr lang="ar-IQ" dirty="0"/>
              <a:t>يترك فيه الحرية للطفل اختيار الالعاب دون تحديد، فقط يعمل المرشد على مراقبة الطفل و </a:t>
            </a:r>
            <a:r>
              <a:rPr lang="ar-IQ" dirty="0" smtClean="0"/>
              <a:t>هو </a:t>
            </a:r>
            <a:r>
              <a:rPr lang="ar-IQ" dirty="0"/>
              <a:t>يلعب وحده و من ثم يشترك معه تدريجياً ليقوم بمساعدات او تفسيرات لدفع الطفل للتعبير عن مشاعره بما يتناسب مع عمره و حالته</a:t>
            </a:r>
            <a:r>
              <a:rPr lang="ar-IQ" dirty="0" smtClean="0"/>
              <a:t>.</a:t>
            </a:r>
          </a:p>
          <a:p>
            <a:pPr marL="0" indent="0">
              <a:buNone/>
            </a:pPr>
            <a:endParaRPr lang="ar-IQ" dirty="0"/>
          </a:p>
          <a:p>
            <a:pPr marL="0" lvl="0" indent="0">
              <a:buNone/>
            </a:pPr>
            <a:r>
              <a:rPr lang="ar-IQ" sz="2600" b="1" dirty="0" smtClean="0"/>
              <a:t>ثانياً: اللعب الموجه:</a:t>
            </a:r>
          </a:p>
          <a:p>
            <a:pPr marL="0" lvl="0" indent="0">
              <a:buNone/>
            </a:pPr>
            <a:r>
              <a:rPr lang="ar-IQ" dirty="0" smtClean="0"/>
              <a:t> </a:t>
            </a:r>
            <a:r>
              <a:rPr lang="ar-IQ" dirty="0"/>
              <a:t>و هو لعب مخطط يحدد المرشد فيه مسرح اللعب و يختار اللعب وادواته بما يتناسب مع عمر الطفل و خبرته و يصمم اللعب بما يتناسب مع المشكلة و هنا يحتاج الى مرشد ذي شخصيه وقدرات تتناسب مع التعامل مع الاطفال ويحتاج لتدريب خاص حيث يتم هنا تشخيص وعلاج في نفس الوقت.</a:t>
            </a:r>
            <a:endParaRPr lang="en-US" dirty="0"/>
          </a:p>
          <a:p>
            <a:pPr marL="0" indent="0">
              <a:buNone/>
            </a:pPr>
            <a:r>
              <a:rPr lang="ar-IQ" dirty="0"/>
              <a:t> </a:t>
            </a:r>
            <a:endParaRPr lang="en-US" dirty="0"/>
          </a:p>
          <a:p>
            <a:pPr marL="0" indent="0">
              <a:buNone/>
            </a:pPr>
            <a:endParaRPr lang="ar-IQ" dirty="0"/>
          </a:p>
        </p:txBody>
      </p:sp>
      <p:sp>
        <p:nvSpPr>
          <p:cNvPr id="4" name="تمرير أفقي 3"/>
          <p:cNvSpPr/>
          <p:nvPr/>
        </p:nvSpPr>
        <p:spPr>
          <a:xfrm>
            <a:off x="755576" y="620688"/>
            <a:ext cx="7776864" cy="1656184"/>
          </a:xfrm>
          <a:prstGeom prst="horizontalScroll">
            <a:avLst/>
          </a:prstGeom>
          <a:solidFill>
            <a:srgbClr val="6ECCC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200" b="1" dirty="0" smtClean="0">
                <a:solidFill>
                  <a:schemeClr val="tx1">
                    <a:lumMod val="65000"/>
                    <a:lumOff val="35000"/>
                  </a:schemeClr>
                </a:solidFill>
              </a:rPr>
              <a:t>وحتى </a:t>
            </a:r>
            <a:r>
              <a:rPr lang="ar-IQ" sz="3200" b="1" dirty="0">
                <a:solidFill>
                  <a:schemeClr val="tx1">
                    <a:lumMod val="65000"/>
                    <a:lumOff val="35000"/>
                  </a:schemeClr>
                </a:solidFill>
              </a:rPr>
              <a:t>يستطيع المرشد تحقيق الاهداف السابقة فإنه يتبع احد الاسلوبين:</a:t>
            </a:r>
          </a:p>
        </p:txBody>
      </p:sp>
    </p:spTree>
    <p:extLst>
      <p:ext uri="{BB962C8B-B14F-4D97-AF65-F5344CB8AC3E}">
        <p14:creationId xmlns:p14="http://schemas.microsoft.com/office/powerpoint/2010/main" val="24525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2000">
              <a:srgbClr val="CCFFFF">
                <a:alpha val="33000"/>
              </a:srgb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مخطط انسيابي: شريط مثقب 4"/>
          <p:cNvSpPr/>
          <p:nvPr/>
        </p:nvSpPr>
        <p:spPr>
          <a:xfrm>
            <a:off x="5458826" y="461382"/>
            <a:ext cx="3312368" cy="1617582"/>
          </a:xfrm>
          <a:prstGeom prst="flowChartPunchedTape">
            <a:avLst/>
          </a:prstGeom>
          <a:solidFill>
            <a:srgbClr val="B5CD69"/>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sz="3600" dirty="0" smtClean="0"/>
          </a:p>
          <a:p>
            <a:r>
              <a:rPr lang="ar-IQ" sz="3600" dirty="0" smtClean="0"/>
              <a:t> </a:t>
            </a:r>
            <a:r>
              <a:rPr lang="ar-IQ" sz="3600" b="1" dirty="0" smtClean="0">
                <a:solidFill>
                  <a:schemeClr val="tx1"/>
                </a:solidFill>
              </a:rPr>
              <a:t>أنواع </a:t>
            </a:r>
            <a:r>
              <a:rPr lang="ar-IQ" sz="3600" b="1" dirty="0">
                <a:solidFill>
                  <a:schemeClr val="tx1"/>
                </a:solidFill>
              </a:rPr>
              <a:t>اللعب:</a:t>
            </a:r>
            <a:endParaRPr lang="en-US" sz="3600" dirty="0">
              <a:solidFill>
                <a:schemeClr val="tx1"/>
              </a:solidFill>
            </a:endParaRPr>
          </a:p>
          <a:p>
            <a:pPr algn="ctr"/>
            <a:endParaRPr lang="ar-IQ" sz="3600" dirty="0"/>
          </a:p>
        </p:txBody>
      </p:sp>
      <p:sp>
        <p:nvSpPr>
          <p:cNvPr id="11" name="مستطيل 10"/>
          <p:cNvSpPr/>
          <p:nvPr/>
        </p:nvSpPr>
        <p:spPr>
          <a:xfrm>
            <a:off x="292506" y="2420888"/>
            <a:ext cx="8478688" cy="3908762"/>
          </a:xfrm>
          <a:prstGeom prst="rect">
            <a:avLst/>
          </a:prstGeom>
          <a:solidFill>
            <a:srgbClr val="B5CD69"/>
          </a:solidFill>
        </p:spPr>
        <p:txBody>
          <a:bodyPr wrap="square">
            <a:spAutoFit/>
          </a:bodyPr>
          <a:lstStyle/>
          <a:p>
            <a:r>
              <a:rPr lang="ar-IQ" sz="2800" b="1" dirty="0" smtClean="0"/>
              <a:t>هناك نوعان:</a:t>
            </a:r>
          </a:p>
          <a:p>
            <a:pPr lvl="0"/>
            <a:r>
              <a:rPr lang="ar-IQ" sz="2800" b="1" dirty="0" smtClean="0">
                <a:solidFill>
                  <a:srgbClr val="FFFF00"/>
                </a:solidFill>
              </a:rPr>
              <a:t>النوع لأول: اللعب التنافسي:  </a:t>
            </a:r>
            <a:r>
              <a:rPr lang="ar-IQ" sz="2400" dirty="0" smtClean="0"/>
              <a:t>و هو الذي يتعارض فيه هدف الفرد مع اهداف الجماعة</a:t>
            </a:r>
            <a:endParaRPr lang="en-US" sz="2400" dirty="0" smtClean="0"/>
          </a:p>
          <a:p>
            <a:r>
              <a:rPr lang="en-US" sz="2400" dirty="0" smtClean="0"/>
              <a:t> </a:t>
            </a:r>
            <a:r>
              <a:rPr lang="ar-IQ" sz="2400" dirty="0" smtClean="0"/>
              <a:t>ويتصف بالحقائق الأتية:</a:t>
            </a:r>
          </a:p>
          <a:p>
            <a:pPr lvl="0"/>
            <a:r>
              <a:rPr lang="ar-IQ" sz="2400" dirty="0" smtClean="0"/>
              <a:t>1- كل طفل يبذل اقصى جهد لديه لتحقق الهدف.</a:t>
            </a:r>
            <a:endParaRPr lang="en-US" sz="2400" dirty="0" smtClean="0"/>
          </a:p>
          <a:p>
            <a:r>
              <a:rPr lang="ar-IQ" sz="2400" dirty="0" smtClean="0"/>
              <a:t>2- يكون علاقه سلبيه بين الاطفال.</a:t>
            </a:r>
          </a:p>
          <a:p>
            <a:pPr lvl="0"/>
            <a:r>
              <a:rPr lang="ar-IQ" sz="2400" dirty="0" smtClean="0"/>
              <a:t>3- ارتفاع مشاعر التوتر و القلق و التحفز الذي سيطر على موقف اللعب.</a:t>
            </a:r>
            <a:endParaRPr lang="en-US" sz="2400" dirty="0" smtClean="0"/>
          </a:p>
          <a:p>
            <a:pPr lvl="0"/>
            <a:r>
              <a:rPr lang="ar-IQ" sz="2400" dirty="0" smtClean="0"/>
              <a:t>4- غياب تقدير الفرد لمشاعر الاخرين و التمركز حول الذات.</a:t>
            </a:r>
            <a:endParaRPr lang="en-US" sz="2400" dirty="0" smtClean="0"/>
          </a:p>
          <a:p>
            <a:pPr lvl="0"/>
            <a:r>
              <a:rPr lang="ar-IQ" sz="2400" dirty="0" smtClean="0"/>
              <a:t>5- يسيطر جو عدائي توتر حاد في الانفعالات و يدرك كل منهم انه مدمر لذات الآخر.</a:t>
            </a:r>
            <a:endParaRPr lang="en-US" sz="2400" dirty="0" smtClean="0"/>
          </a:p>
          <a:p>
            <a:endParaRPr lang="ar-IQ" sz="2400" dirty="0" smtClean="0"/>
          </a:p>
        </p:txBody>
      </p:sp>
    </p:spTree>
    <p:extLst>
      <p:ext uri="{BB962C8B-B14F-4D97-AF65-F5344CB8AC3E}">
        <p14:creationId xmlns:p14="http://schemas.microsoft.com/office/powerpoint/2010/main" val="2937454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شكل بيضاوي 5"/>
          <p:cNvSpPr/>
          <p:nvPr/>
        </p:nvSpPr>
        <p:spPr>
          <a:xfrm>
            <a:off x="341693" y="454224"/>
            <a:ext cx="8712968" cy="6264696"/>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Low"/>
            <a:endParaRPr lang="ar-IQ" sz="2400" b="1" dirty="0" smtClean="0">
              <a:solidFill>
                <a:schemeClr val="tx1"/>
              </a:solidFill>
            </a:endParaRPr>
          </a:p>
          <a:p>
            <a:pPr lvl="0" algn="justLow"/>
            <a:endParaRPr lang="ar-IQ" sz="2400" b="1" dirty="0">
              <a:solidFill>
                <a:schemeClr val="tx1"/>
              </a:solidFill>
            </a:endParaRPr>
          </a:p>
          <a:p>
            <a:pPr lvl="0" algn="justLow"/>
            <a:endParaRPr lang="ar-IQ" sz="2400" b="1" dirty="0" smtClean="0">
              <a:solidFill>
                <a:schemeClr val="tx1"/>
              </a:solidFill>
            </a:endParaRPr>
          </a:p>
          <a:p>
            <a:pPr lvl="0" algn="justLow"/>
            <a:r>
              <a:rPr lang="ar-IQ" sz="3200" b="1" dirty="0" smtClean="0">
                <a:solidFill>
                  <a:srgbClr val="FF0000"/>
                </a:solidFill>
              </a:rPr>
              <a:t>اللعب التعاوني:  </a:t>
            </a:r>
            <a:r>
              <a:rPr lang="ar-IQ" sz="2400" dirty="0" smtClean="0">
                <a:solidFill>
                  <a:schemeClr val="tx1"/>
                </a:solidFill>
              </a:rPr>
              <a:t>هو ذلك اللعب التعاوني الذي يستخدم فيه الفرد لتحقيق اهدافه الفردية بالعمل مع الجماعة سعيهم لتحقيق اهدافهم ويتميز للعب بالخصائص التالية:</a:t>
            </a:r>
          </a:p>
          <a:p>
            <a:pPr lvl="0" algn="justLow"/>
            <a:endParaRPr lang="en-US" sz="2400" dirty="0" smtClean="0">
              <a:solidFill>
                <a:schemeClr val="tx1"/>
              </a:solidFill>
            </a:endParaRPr>
          </a:p>
          <a:p>
            <a:pPr lvl="0" algn="justLow"/>
            <a:r>
              <a:rPr lang="ar-IQ" sz="2400" dirty="0" smtClean="0">
                <a:solidFill>
                  <a:schemeClr val="tx1"/>
                </a:solidFill>
              </a:rPr>
              <a:t>1- الهدف واحد للجميع.</a:t>
            </a:r>
          </a:p>
          <a:p>
            <a:pPr lvl="0" algn="justLow"/>
            <a:r>
              <a:rPr lang="ar-IQ" sz="2400" dirty="0" smtClean="0">
                <a:solidFill>
                  <a:schemeClr val="tx1"/>
                </a:solidFill>
              </a:rPr>
              <a:t>2- هناك اعتماد ايجابي متبادل بين الاطفال.</a:t>
            </a:r>
            <a:endParaRPr lang="en-US" sz="2400" dirty="0" smtClean="0">
              <a:solidFill>
                <a:schemeClr val="tx1"/>
              </a:solidFill>
            </a:endParaRPr>
          </a:p>
          <a:p>
            <a:pPr lvl="0" algn="justLow"/>
            <a:r>
              <a:rPr lang="ar-IQ" sz="2400" dirty="0" smtClean="0">
                <a:solidFill>
                  <a:schemeClr val="tx1"/>
                </a:solidFill>
              </a:rPr>
              <a:t>3- في موقف اللعب يبدا الكل اقصى جهد لديه مع اقرانه داخل الجماعة.</a:t>
            </a:r>
            <a:endParaRPr lang="en-US" sz="2400" dirty="0" smtClean="0">
              <a:solidFill>
                <a:schemeClr val="tx1"/>
              </a:solidFill>
            </a:endParaRPr>
          </a:p>
          <a:p>
            <a:pPr lvl="0" algn="justLow"/>
            <a:r>
              <a:rPr lang="ar-IQ" sz="2400" dirty="0" smtClean="0">
                <a:solidFill>
                  <a:schemeClr val="tx1"/>
                </a:solidFill>
              </a:rPr>
              <a:t>4- هناك ممارسه للمهارات الاجتماعية الإيجابية.</a:t>
            </a:r>
            <a:endParaRPr lang="en-US" sz="2400" dirty="0" smtClean="0">
              <a:solidFill>
                <a:schemeClr val="tx1"/>
              </a:solidFill>
            </a:endParaRPr>
          </a:p>
          <a:p>
            <a:pPr lvl="0" algn="justLow"/>
            <a:r>
              <a:rPr lang="ar-IQ" sz="2400" dirty="0" smtClean="0">
                <a:solidFill>
                  <a:schemeClr val="tx1"/>
                </a:solidFill>
              </a:rPr>
              <a:t>5- كل طفل يدرك الآخر على ان للعب امتداد لذاته.</a:t>
            </a:r>
            <a:endParaRPr lang="en-US" sz="2400" dirty="0" smtClean="0">
              <a:solidFill>
                <a:schemeClr val="tx1"/>
              </a:solidFill>
            </a:endParaRPr>
          </a:p>
          <a:p>
            <a:pPr algn="justLow"/>
            <a:endParaRPr lang="ar-IQ" sz="2400" dirty="0">
              <a:solidFill>
                <a:schemeClr val="tx1"/>
              </a:solidFill>
            </a:endParaRPr>
          </a:p>
        </p:txBody>
      </p:sp>
      <p:sp>
        <p:nvSpPr>
          <p:cNvPr id="7" name="وسيلة شرح بيضاوية 6"/>
          <p:cNvSpPr/>
          <p:nvPr/>
        </p:nvSpPr>
        <p:spPr>
          <a:xfrm>
            <a:off x="6077181" y="383144"/>
            <a:ext cx="2977480" cy="1513687"/>
          </a:xfrm>
          <a:prstGeom prst="wedgeEllipseCallout">
            <a:avLst/>
          </a:prstGeom>
          <a:solidFill>
            <a:schemeClr val="bg1">
              <a:lumMod val="85000"/>
            </a:schemeClr>
          </a:solidFill>
        </p:spPr>
        <p:style>
          <a:lnRef idx="2">
            <a:schemeClr val="accent4"/>
          </a:lnRef>
          <a:fillRef idx="1">
            <a:schemeClr val="lt1"/>
          </a:fillRef>
          <a:effectRef idx="0">
            <a:schemeClr val="accent4"/>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b="1" dirty="0" smtClean="0">
                <a:ln w="11430"/>
                <a:solidFill>
                  <a:srgbClr val="FF0000"/>
                </a:solidFill>
                <a:effectLst>
                  <a:outerShdw blurRad="50800" dist="39000" dir="5460000" algn="tl">
                    <a:srgbClr val="000000">
                      <a:alpha val="38000"/>
                    </a:srgbClr>
                  </a:outerShdw>
                </a:effectLst>
              </a:rPr>
              <a:t>النوع الثاني : </a:t>
            </a:r>
            <a:endParaRPr lang="ar-IQ" sz="3200" b="1"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49863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6" name="موجة مزدوجة 5"/>
          <p:cNvSpPr/>
          <p:nvPr/>
        </p:nvSpPr>
        <p:spPr>
          <a:xfrm>
            <a:off x="755576" y="692696"/>
            <a:ext cx="8064896" cy="5904656"/>
          </a:xfrm>
          <a:prstGeom prst="doubleWave">
            <a:avLst>
              <a:gd name="adj1" fmla="val 6250"/>
              <a:gd name="adj2" fmla="val 404"/>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bg2">
                  <a:lumMod val="10000"/>
                </a:schemeClr>
              </a:solidFill>
            </a:endParaRPr>
          </a:p>
        </p:txBody>
      </p:sp>
      <p:sp>
        <p:nvSpPr>
          <p:cNvPr id="8" name="مستطيل 7"/>
          <p:cNvSpPr/>
          <p:nvPr/>
        </p:nvSpPr>
        <p:spPr>
          <a:xfrm>
            <a:off x="755576" y="1628800"/>
            <a:ext cx="7776864" cy="3908762"/>
          </a:xfrm>
          <a:prstGeom prst="rect">
            <a:avLst/>
          </a:prstGeom>
          <a:ln>
            <a:noFill/>
          </a:ln>
        </p:spPr>
        <p:txBody>
          <a:bodyPr wrap="square">
            <a:spAutoFit/>
          </a:bodyPr>
          <a:lstStyle/>
          <a:p>
            <a:r>
              <a:rPr lang="ar-IQ" sz="3200" b="1" dirty="0" smtClean="0"/>
              <a:t>خطوات تطبيق اللعب كأسلوب علاجي:</a:t>
            </a:r>
            <a:endParaRPr lang="ar-IQ" sz="3200" dirty="0" smtClean="0"/>
          </a:p>
          <a:p>
            <a:endParaRPr lang="ar-IQ" sz="2400" b="1" dirty="0" smtClean="0"/>
          </a:p>
          <a:p>
            <a:r>
              <a:rPr lang="ar-IQ" sz="2800" dirty="0" smtClean="0"/>
              <a:t>هناك ثلاثة خطوات اساسيه لتطبيق اللعب في علاج مشكلات الاطفال</a:t>
            </a:r>
            <a:r>
              <a:rPr lang="ar-IQ" sz="2800" dirty="0" smtClean="0"/>
              <a:t>.</a:t>
            </a:r>
          </a:p>
          <a:p>
            <a:endParaRPr lang="ar-IQ" sz="2400" dirty="0" smtClean="0"/>
          </a:p>
          <a:p>
            <a:pPr lvl="0"/>
            <a:r>
              <a:rPr lang="ar-IQ" sz="2800" b="1" dirty="0" smtClean="0">
                <a:solidFill>
                  <a:srgbClr val="7030A0"/>
                </a:solidFill>
              </a:rPr>
              <a:t>1-</a:t>
            </a:r>
            <a:r>
              <a:rPr lang="ar-IQ" sz="2800" dirty="0" smtClean="0">
                <a:solidFill>
                  <a:srgbClr val="7030A0"/>
                </a:solidFill>
              </a:rPr>
              <a:t> </a:t>
            </a:r>
            <a:r>
              <a:rPr lang="ar-IQ" sz="2800" b="1" dirty="0" smtClean="0">
                <a:solidFill>
                  <a:srgbClr val="7030A0"/>
                </a:solidFill>
              </a:rPr>
              <a:t>لعبة الاحماء.</a:t>
            </a:r>
            <a:endParaRPr lang="en-US" sz="2800" b="1" dirty="0" smtClean="0">
              <a:solidFill>
                <a:srgbClr val="7030A0"/>
              </a:solidFill>
            </a:endParaRPr>
          </a:p>
          <a:p>
            <a:pPr lvl="0"/>
            <a:r>
              <a:rPr lang="ar-IQ" sz="2800" b="1" dirty="0" smtClean="0">
                <a:solidFill>
                  <a:srgbClr val="7030A0"/>
                </a:solidFill>
              </a:rPr>
              <a:t>2- اللعبة العلاجية.</a:t>
            </a:r>
            <a:endParaRPr lang="en-US" sz="2800" b="1" dirty="0" smtClean="0">
              <a:solidFill>
                <a:srgbClr val="7030A0"/>
              </a:solidFill>
            </a:endParaRPr>
          </a:p>
          <a:p>
            <a:r>
              <a:rPr lang="ar-IQ" sz="2800" b="1" dirty="0" smtClean="0">
                <a:solidFill>
                  <a:srgbClr val="7030A0"/>
                </a:solidFill>
              </a:rPr>
              <a:t>3- مناقشة وتغذية راجعه و </a:t>
            </a:r>
            <a:r>
              <a:rPr lang="ar-IQ" sz="2800" b="1" dirty="0" smtClean="0">
                <a:solidFill>
                  <a:srgbClr val="7030A0"/>
                </a:solidFill>
              </a:rPr>
              <a:t>تعزيز والواجب </a:t>
            </a:r>
            <a:r>
              <a:rPr lang="ar-IQ" sz="2800" b="1" dirty="0">
                <a:solidFill>
                  <a:srgbClr val="7030A0"/>
                </a:solidFill>
              </a:rPr>
              <a:t>المنزلي.</a:t>
            </a:r>
          </a:p>
          <a:p>
            <a:pPr lvl="0"/>
            <a:r>
              <a:rPr lang="ar-IQ" sz="2800" b="1" dirty="0" smtClean="0">
                <a:solidFill>
                  <a:srgbClr val="7030A0"/>
                </a:solidFill>
              </a:rPr>
              <a:t> </a:t>
            </a:r>
            <a:endParaRPr lang="en-US" sz="2800" b="1" dirty="0" smtClean="0">
              <a:solidFill>
                <a:srgbClr val="7030A0"/>
              </a:solidFill>
            </a:endParaRPr>
          </a:p>
        </p:txBody>
      </p:sp>
    </p:spTree>
    <p:extLst>
      <p:ext uri="{BB962C8B-B14F-4D97-AF65-F5344CB8AC3E}">
        <p14:creationId xmlns:p14="http://schemas.microsoft.com/office/powerpoint/2010/main" val="1346892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255</TotalTime>
  <Words>1007</Words>
  <Application>Microsoft Office PowerPoint</Application>
  <PresentationFormat>عرض على الشاشة (3:4)‏</PresentationFormat>
  <Paragraphs>87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وضوح</vt:lpstr>
      <vt:lpstr>العلاج السلوكي باللعب</vt:lpstr>
      <vt:lpstr>العلاج السلوكي باللعب</vt:lpstr>
      <vt:lpstr>ميزه العالم بياجه بين ثلاثة انواع من اللعب وذلك على اساس النمو العقلي للطفل:</vt:lpstr>
      <vt:lpstr>عرض تقديمي في PowerPoint</vt:lpstr>
      <vt:lpstr>اهداف العلاج باللعب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أمثله على ادوات اللعب: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العلاج السلوكي باللعب</dc:title>
  <dc:creator>almasar</dc:creator>
  <cp:lastModifiedBy>almasar</cp:lastModifiedBy>
  <cp:revision>27</cp:revision>
  <dcterms:created xsi:type="dcterms:W3CDTF">2017-12-22T16:46:16Z</dcterms:created>
  <dcterms:modified xsi:type="dcterms:W3CDTF">2017-12-26T17:39:02Z</dcterms:modified>
</cp:coreProperties>
</file>